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851E97F-C745-4AB9-A1F5-25279C148125}" type="datetimeFigureOut">
              <a:rPr lang="ar-IQ" smtClean="0"/>
              <a:t>08/01/1441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4A2AC1D-2AFE-4EEE-8F51-8448C840A7D1}" type="slidenum">
              <a:rPr lang="ar-IQ" smtClean="0"/>
              <a:t>‹#›</a:t>
            </a:fld>
            <a:endParaRPr lang="ar-IQ"/>
          </a:p>
        </p:txBody>
      </p:sp>
    </p:spTree>
    <p:extLst>
      <p:ext uri="{BB962C8B-B14F-4D97-AF65-F5344CB8AC3E}">
        <p14:creationId xmlns:p14="http://schemas.microsoft.com/office/powerpoint/2010/main" val="259175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851E97F-C745-4AB9-A1F5-25279C148125}" type="datetimeFigureOut">
              <a:rPr lang="ar-IQ" smtClean="0"/>
              <a:t>08/01/1441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4A2AC1D-2AFE-4EEE-8F51-8448C840A7D1}" type="slidenum">
              <a:rPr lang="ar-IQ" smtClean="0"/>
              <a:t>‹#›</a:t>
            </a:fld>
            <a:endParaRPr lang="ar-IQ"/>
          </a:p>
        </p:txBody>
      </p:sp>
    </p:spTree>
    <p:extLst>
      <p:ext uri="{BB962C8B-B14F-4D97-AF65-F5344CB8AC3E}">
        <p14:creationId xmlns:p14="http://schemas.microsoft.com/office/powerpoint/2010/main" val="2580435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851E97F-C745-4AB9-A1F5-25279C148125}" type="datetimeFigureOut">
              <a:rPr lang="ar-IQ" smtClean="0"/>
              <a:t>08/01/1441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4A2AC1D-2AFE-4EEE-8F51-8448C840A7D1}" type="slidenum">
              <a:rPr lang="ar-IQ" smtClean="0"/>
              <a:t>‹#›</a:t>
            </a:fld>
            <a:endParaRPr lang="ar-IQ"/>
          </a:p>
        </p:txBody>
      </p:sp>
    </p:spTree>
    <p:extLst>
      <p:ext uri="{BB962C8B-B14F-4D97-AF65-F5344CB8AC3E}">
        <p14:creationId xmlns:p14="http://schemas.microsoft.com/office/powerpoint/2010/main" val="2433517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851E97F-C745-4AB9-A1F5-25279C148125}" type="datetimeFigureOut">
              <a:rPr lang="ar-IQ" smtClean="0"/>
              <a:t>08/01/1441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4A2AC1D-2AFE-4EEE-8F51-8448C840A7D1}" type="slidenum">
              <a:rPr lang="ar-IQ" smtClean="0"/>
              <a:t>‹#›</a:t>
            </a:fld>
            <a:endParaRPr lang="ar-IQ"/>
          </a:p>
        </p:txBody>
      </p:sp>
    </p:spTree>
    <p:extLst>
      <p:ext uri="{BB962C8B-B14F-4D97-AF65-F5344CB8AC3E}">
        <p14:creationId xmlns:p14="http://schemas.microsoft.com/office/powerpoint/2010/main" val="3005063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851E97F-C745-4AB9-A1F5-25279C148125}" type="datetimeFigureOut">
              <a:rPr lang="ar-IQ" smtClean="0"/>
              <a:t>08/01/1441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4A2AC1D-2AFE-4EEE-8F51-8448C840A7D1}" type="slidenum">
              <a:rPr lang="ar-IQ" smtClean="0"/>
              <a:t>‹#›</a:t>
            </a:fld>
            <a:endParaRPr lang="ar-IQ"/>
          </a:p>
        </p:txBody>
      </p:sp>
    </p:spTree>
    <p:extLst>
      <p:ext uri="{BB962C8B-B14F-4D97-AF65-F5344CB8AC3E}">
        <p14:creationId xmlns:p14="http://schemas.microsoft.com/office/powerpoint/2010/main" val="266056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851E97F-C745-4AB9-A1F5-25279C148125}" type="datetimeFigureOut">
              <a:rPr lang="ar-IQ" smtClean="0"/>
              <a:t>08/01/1441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4A2AC1D-2AFE-4EEE-8F51-8448C840A7D1}" type="slidenum">
              <a:rPr lang="ar-IQ" smtClean="0"/>
              <a:t>‹#›</a:t>
            </a:fld>
            <a:endParaRPr lang="ar-IQ"/>
          </a:p>
        </p:txBody>
      </p:sp>
    </p:spTree>
    <p:extLst>
      <p:ext uri="{BB962C8B-B14F-4D97-AF65-F5344CB8AC3E}">
        <p14:creationId xmlns:p14="http://schemas.microsoft.com/office/powerpoint/2010/main" val="3359585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851E97F-C745-4AB9-A1F5-25279C148125}" type="datetimeFigureOut">
              <a:rPr lang="ar-IQ" smtClean="0"/>
              <a:t>08/01/1441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4A2AC1D-2AFE-4EEE-8F51-8448C840A7D1}" type="slidenum">
              <a:rPr lang="ar-IQ" smtClean="0"/>
              <a:t>‹#›</a:t>
            </a:fld>
            <a:endParaRPr lang="ar-IQ"/>
          </a:p>
        </p:txBody>
      </p:sp>
    </p:spTree>
    <p:extLst>
      <p:ext uri="{BB962C8B-B14F-4D97-AF65-F5344CB8AC3E}">
        <p14:creationId xmlns:p14="http://schemas.microsoft.com/office/powerpoint/2010/main" val="1611801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851E97F-C745-4AB9-A1F5-25279C148125}" type="datetimeFigureOut">
              <a:rPr lang="ar-IQ" smtClean="0"/>
              <a:t>08/01/1441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4A2AC1D-2AFE-4EEE-8F51-8448C840A7D1}" type="slidenum">
              <a:rPr lang="ar-IQ" smtClean="0"/>
              <a:t>‹#›</a:t>
            </a:fld>
            <a:endParaRPr lang="ar-IQ"/>
          </a:p>
        </p:txBody>
      </p:sp>
    </p:spTree>
    <p:extLst>
      <p:ext uri="{BB962C8B-B14F-4D97-AF65-F5344CB8AC3E}">
        <p14:creationId xmlns:p14="http://schemas.microsoft.com/office/powerpoint/2010/main" val="208839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851E97F-C745-4AB9-A1F5-25279C148125}" type="datetimeFigureOut">
              <a:rPr lang="ar-IQ" smtClean="0"/>
              <a:t>08/01/1441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4A2AC1D-2AFE-4EEE-8F51-8448C840A7D1}" type="slidenum">
              <a:rPr lang="ar-IQ" smtClean="0"/>
              <a:t>‹#›</a:t>
            </a:fld>
            <a:endParaRPr lang="ar-IQ"/>
          </a:p>
        </p:txBody>
      </p:sp>
    </p:spTree>
    <p:extLst>
      <p:ext uri="{BB962C8B-B14F-4D97-AF65-F5344CB8AC3E}">
        <p14:creationId xmlns:p14="http://schemas.microsoft.com/office/powerpoint/2010/main" val="3693585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851E97F-C745-4AB9-A1F5-25279C148125}" type="datetimeFigureOut">
              <a:rPr lang="ar-IQ" smtClean="0"/>
              <a:t>08/01/1441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4A2AC1D-2AFE-4EEE-8F51-8448C840A7D1}" type="slidenum">
              <a:rPr lang="ar-IQ" smtClean="0"/>
              <a:t>‹#›</a:t>
            </a:fld>
            <a:endParaRPr lang="ar-IQ"/>
          </a:p>
        </p:txBody>
      </p:sp>
    </p:spTree>
    <p:extLst>
      <p:ext uri="{BB962C8B-B14F-4D97-AF65-F5344CB8AC3E}">
        <p14:creationId xmlns:p14="http://schemas.microsoft.com/office/powerpoint/2010/main" val="117888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851E97F-C745-4AB9-A1F5-25279C148125}" type="datetimeFigureOut">
              <a:rPr lang="ar-IQ" smtClean="0"/>
              <a:t>08/01/1441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4A2AC1D-2AFE-4EEE-8F51-8448C840A7D1}" type="slidenum">
              <a:rPr lang="ar-IQ" smtClean="0"/>
              <a:t>‹#›</a:t>
            </a:fld>
            <a:endParaRPr lang="ar-IQ"/>
          </a:p>
        </p:txBody>
      </p:sp>
    </p:spTree>
    <p:extLst>
      <p:ext uri="{BB962C8B-B14F-4D97-AF65-F5344CB8AC3E}">
        <p14:creationId xmlns:p14="http://schemas.microsoft.com/office/powerpoint/2010/main" val="3921582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851E97F-C745-4AB9-A1F5-25279C148125}" type="datetimeFigureOut">
              <a:rPr lang="ar-IQ" smtClean="0"/>
              <a:t>08/01/1441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4A2AC1D-2AFE-4EEE-8F51-8448C840A7D1}" type="slidenum">
              <a:rPr lang="ar-IQ" smtClean="0"/>
              <a:t>‹#›</a:t>
            </a:fld>
            <a:endParaRPr lang="ar-IQ"/>
          </a:p>
        </p:txBody>
      </p:sp>
    </p:spTree>
    <p:extLst>
      <p:ext uri="{BB962C8B-B14F-4D97-AF65-F5344CB8AC3E}">
        <p14:creationId xmlns:p14="http://schemas.microsoft.com/office/powerpoint/2010/main" val="1950532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1224135"/>
          </a:xfrm>
        </p:spPr>
        <p:txBody>
          <a:bodyPr>
            <a:normAutofit/>
          </a:bodyPr>
          <a:lstStyle/>
          <a:p>
            <a:r>
              <a:rPr lang="ar-IQ" sz="3200" b="1" dirty="0">
                <a:solidFill>
                  <a:srgbClr val="FF0000"/>
                </a:solidFill>
              </a:rPr>
              <a:t>رابعاً : مهارة </a:t>
            </a:r>
            <a:r>
              <a:rPr lang="ar-IQ" sz="3200" b="1" dirty="0" smtClean="0">
                <a:solidFill>
                  <a:srgbClr val="FF0000"/>
                </a:solidFill>
              </a:rPr>
              <a:t>الإخماد أو </a:t>
            </a:r>
            <a:r>
              <a:rPr lang="ar-IQ" sz="3200" b="1" dirty="0">
                <a:solidFill>
                  <a:srgbClr val="FF0000"/>
                </a:solidFill>
              </a:rPr>
              <a:t>السيطرة على الكرة </a:t>
            </a:r>
            <a:r>
              <a:rPr lang="ar-IQ" sz="3200" b="1" dirty="0" smtClean="0">
                <a:solidFill>
                  <a:srgbClr val="FF0000"/>
                </a:solidFill>
              </a:rPr>
              <a:t/>
            </a:r>
            <a:br>
              <a:rPr lang="ar-IQ" sz="3200" b="1" dirty="0" smtClean="0">
                <a:solidFill>
                  <a:srgbClr val="FF0000"/>
                </a:solidFill>
              </a:rPr>
            </a:br>
            <a:r>
              <a:rPr lang="en-US" sz="2800" b="1" dirty="0">
                <a:solidFill>
                  <a:srgbClr val="FF0000"/>
                </a:solidFill>
              </a:rPr>
              <a:t>(skill put down or control the ball)</a:t>
            </a:r>
            <a:endParaRPr lang="ar-IQ" sz="2800" dirty="0">
              <a:solidFill>
                <a:srgbClr val="FF0000"/>
              </a:solidFill>
            </a:endParaRPr>
          </a:p>
        </p:txBody>
      </p:sp>
      <p:sp>
        <p:nvSpPr>
          <p:cNvPr id="3" name="عنوان فرعي 2"/>
          <p:cNvSpPr>
            <a:spLocks noGrp="1"/>
          </p:cNvSpPr>
          <p:nvPr>
            <p:ph type="subTitle" idx="1"/>
          </p:nvPr>
        </p:nvSpPr>
        <p:spPr>
          <a:xfrm>
            <a:off x="179512" y="1484784"/>
            <a:ext cx="8784976" cy="5184576"/>
          </a:xfrm>
        </p:spPr>
        <p:txBody>
          <a:bodyPr>
            <a:normAutofit fontScale="85000" lnSpcReduction="20000"/>
          </a:bodyPr>
          <a:lstStyle/>
          <a:p>
            <a:pPr algn="just"/>
            <a:endParaRPr lang="ar-IQ" b="1" dirty="0" smtClean="0"/>
          </a:p>
          <a:p>
            <a:pPr algn="just"/>
            <a:r>
              <a:rPr lang="ar-IQ" b="1" dirty="0" smtClean="0">
                <a:solidFill>
                  <a:schemeClr val="tx1"/>
                </a:solidFill>
              </a:rPr>
              <a:t>رابعاً </a:t>
            </a:r>
            <a:r>
              <a:rPr lang="ar-IQ" b="1" dirty="0">
                <a:solidFill>
                  <a:schemeClr val="tx1"/>
                </a:solidFill>
              </a:rPr>
              <a:t>: مهارة </a:t>
            </a:r>
            <a:r>
              <a:rPr lang="ar-IQ" b="1" dirty="0" smtClean="0">
                <a:solidFill>
                  <a:schemeClr val="tx1"/>
                </a:solidFill>
              </a:rPr>
              <a:t>الإخماد أو </a:t>
            </a:r>
            <a:r>
              <a:rPr lang="ar-IQ" b="1" dirty="0">
                <a:solidFill>
                  <a:schemeClr val="tx1"/>
                </a:solidFill>
              </a:rPr>
              <a:t>السيطرة على الكرة </a:t>
            </a:r>
            <a:r>
              <a:rPr lang="ar-IQ" b="1" dirty="0" smtClean="0">
                <a:solidFill>
                  <a:schemeClr val="tx1"/>
                </a:solidFill>
              </a:rPr>
              <a:t>:</a:t>
            </a:r>
            <a:endParaRPr lang="en-US" b="1" dirty="0" smtClean="0">
              <a:solidFill>
                <a:schemeClr val="tx1"/>
              </a:solidFill>
            </a:endParaRPr>
          </a:p>
          <a:p>
            <a:pPr algn="just"/>
            <a:r>
              <a:rPr lang="en-US" b="1" dirty="0">
                <a:solidFill>
                  <a:schemeClr val="tx1"/>
                </a:solidFill>
              </a:rPr>
              <a:t> </a:t>
            </a:r>
            <a:r>
              <a:rPr lang="en-US" b="1" dirty="0" smtClean="0">
                <a:solidFill>
                  <a:schemeClr val="tx1"/>
                </a:solidFill>
              </a:rPr>
              <a:t>     </a:t>
            </a:r>
            <a:r>
              <a:rPr lang="ar-IQ" dirty="0" smtClean="0">
                <a:solidFill>
                  <a:schemeClr val="tx1"/>
                </a:solidFill>
              </a:rPr>
              <a:t>تعني </a:t>
            </a:r>
            <a:r>
              <a:rPr lang="ar-IQ" dirty="0">
                <a:solidFill>
                  <a:schemeClr val="tx1"/>
                </a:solidFill>
              </a:rPr>
              <a:t>حصول اللاعب على الكرة واستقبالها وجعلها تحت تصرفه عن طريق امتصاص قوة وسرعة الكرة القادمة </a:t>
            </a:r>
            <a:r>
              <a:rPr lang="ar-IQ" dirty="0" smtClean="0">
                <a:solidFill>
                  <a:schemeClr val="tx1"/>
                </a:solidFill>
              </a:rPr>
              <a:t>إليه </a:t>
            </a:r>
            <a:r>
              <a:rPr lang="ar-IQ" dirty="0">
                <a:solidFill>
                  <a:schemeClr val="tx1"/>
                </a:solidFill>
              </a:rPr>
              <a:t>، وتعتبر من المهارات </a:t>
            </a:r>
            <a:r>
              <a:rPr lang="ar-IQ" dirty="0" smtClean="0">
                <a:solidFill>
                  <a:schemeClr val="tx1"/>
                </a:solidFill>
              </a:rPr>
              <a:t>الأساسية </a:t>
            </a:r>
            <a:r>
              <a:rPr lang="ar-IQ" dirty="0">
                <a:solidFill>
                  <a:schemeClr val="tx1"/>
                </a:solidFill>
              </a:rPr>
              <a:t>الدقيقة والمهمة للاعب كرة </a:t>
            </a:r>
            <a:r>
              <a:rPr lang="ar-IQ" dirty="0" smtClean="0">
                <a:solidFill>
                  <a:schemeClr val="tx1"/>
                </a:solidFill>
              </a:rPr>
              <a:t>القدم ، </a:t>
            </a:r>
            <a:r>
              <a:rPr lang="ar-IQ" dirty="0">
                <a:solidFill>
                  <a:schemeClr val="tx1"/>
                </a:solidFill>
              </a:rPr>
              <a:t>وكلما زادت قدرة اللاعب على السيطرة زاد </a:t>
            </a:r>
            <a:r>
              <a:rPr lang="ar-IQ" dirty="0" smtClean="0">
                <a:solidFill>
                  <a:schemeClr val="tx1"/>
                </a:solidFill>
              </a:rPr>
              <a:t>إحساسه </a:t>
            </a:r>
            <a:r>
              <a:rPr lang="ar-IQ" dirty="0">
                <a:solidFill>
                  <a:schemeClr val="tx1"/>
                </a:solidFill>
              </a:rPr>
              <a:t>بالكرة وأصبح </a:t>
            </a:r>
            <a:r>
              <a:rPr lang="ar-IQ" dirty="0" smtClean="0">
                <a:solidFill>
                  <a:schemeClr val="tx1"/>
                </a:solidFill>
              </a:rPr>
              <a:t>أكثر </a:t>
            </a:r>
            <a:r>
              <a:rPr lang="ar-IQ" dirty="0">
                <a:solidFill>
                  <a:schemeClr val="tx1"/>
                </a:solidFill>
              </a:rPr>
              <a:t>تحكماً بها </a:t>
            </a:r>
            <a:r>
              <a:rPr lang="ar-IQ" dirty="0" smtClean="0">
                <a:solidFill>
                  <a:schemeClr val="tx1"/>
                </a:solidFill>
              </a:rPr>
              <a:t>.</a:t>
            </a:r>
          </a:p>
          <a:p>
            <a:pPr algn="just"/>
            <a:r>
              <a:rPr lang="ar-IQ" dirty="0" smtClean="0">
                <a:solidFill>
                  <a:schemeClr val="tx1"/>
                </a:solidFill>
              </a:rPr>
              <a:t> </a:t>
            </a:r>
            <a:endParaRPr lang="en-US" dirty="0">
              <a:solidFill>
                <a:schemeClr val="tx1"/>
              </a:solidFill>
            </a:endParaRPr>
          </a:p>
          <a:p>
            <a:pPr algn="just"/>
            <a:r>
              <a:rPr lang="ar-IQ" b="1" dirty="0" smtClean="0">
                <a:solidFill>
                  <a:schemeClr val="tx1"/>
                </a:solidFill>
              </a:rPr>
              <a:t>أهداف </a:t>
            </a:r>
            <a:r>
              <a:rPr lang="ar-IQ" b="1" dirty="0">
                <a:solidFill>
                  <a:schemeClr val="tx1"/>
                </a:solidFill>
              </a:rPr>
              <a:t>مهارة الاخماد </a:t>
            </a:r>
            <a:r>
              <a:rPr lang="ar-IQ" b="1" dirty="0" smtClean="0">
                <a:solidFill>
                  <a:schemeClr val="tx1"/>
                </a:solidFill>
              </a:rPr>
              <a:t>أو </a:t>
            </a:r>
            <a:r>
              <a:rPr lang="ar-IQ" b="1" dirty="0">
                <a:solidFill>
                  <a:schemeClr val="tx1"/>
                </a:solidFill>
              </a:rPr>
              <a:t>السيطرة على الكرة :</a:t>
            </a:r>
            <a:endParaRPr lang="en-US" dirty="0">
              <a:solidFill>
                <a:schemeClr val="tx1"/>
              </a:solidFill>
            </a:endParaRPr>
          </a:p>
          <a:p>
            <a:pPr algn="just"/>
            <a:r>
              <a:rPr lang="ar-IQ" dirty="0">
                <a:solidFill>
                  <a:schemeClr val="tx1"/>
                </a:solidFill>
              </a:rPr>
              <a:t>أ- المناولة . </a:t>
            </a:r>
            <a:endParaRPr lang="en-US" dirty="0">
              <a:solidFill>
                <a:schemeClr val="tx1"/>
              </a:solidFill>
            </a:endParaRPr>
          </a:p>
          <a:p>
            <a:pPr algn="just"/>
            <a:r>
              <a:rPr lang="ar-IQ" dirty="0">
                <a:solidFill>
                  <a:schemeClr val="tx1"/>
                </a:solidFill>
              </a:rPr>
              <a:t>ب- الدحرجة . </a:t>
            </a:r>
            <a:endParaRPr lang="en-US" dirty="0">
              <a:solidFill>
                <a:schemeClr val="tx1"/>
              </a:solidFill>
            </a:endParaRPr>
          </a:p>
          <a:p>
            <a:pPr algn="just"/>
            <a:r>
              <a:rPr lang="ar-IQ" dirty="0">
                <a:solidFill>
                  <a:schemeClr val="tx1"/>
                </a:solidFill>
              </a:rPr>
              <a:t>ج- المراوغة . </a:t>
            </a:r>
            <a:endParaRPr lang="en-US" dirty="0">
              <a:solidFill>
                <a:schemeClr val="tx1"/>
              </a:solidFill>
            </a:endParaRPr>
          </a:p>
          <a:p>
            <a:pPr algn="just"/>
            <a:r>
              <a:rPr lang="ar-IQ" dirty="0">
                <a:solidFill>
                  <a:schemeClr val="tx1"/>
                </a:solidFill>
              </a:rPr>
              <a:t>د- التهديف . </a:t>
            </a:r>
            <a:endParaRPr lang="en-US" dirty="0">
              <a:solidFill>
                <a:schemeClr val="tx1"/>
              </a:solidFill>
            </a:endParaRPr>
          </a:p>
          <a:p>
            <a:pPr algn="just"/>
            <a:r>
              <a:rPr lang="ar-IQ" dirty="0">
                <a:solidFill>
                  <a:schemeClr val="tx1"/>
                </a:solidFill>
              </a:rPr>
              <a:t>ه- لكسب الفراغ . </a:t>
            </a:r>
            <a:endParaRPr lang="en-US" dirty="0">
              <a:solidFill>
                <a:schemeClr val="tx1"/>
              </a:solidFill>
            </a:endParaRPr>
          </a:p>
          <a:p>
            <a:pPr algn="just"/>
            <a:endParaRPr lang="ar-IQ" dirty="0"/>
          </a:p>
        </p:txBody>
      </p:sp>
    </p:spTree>
    <p:extLst>
      <p:ext uri="{BB962C8B-B14F-4D97-AF65-F5344CB8AC3E}">
        <p14:creationId xmlns:p14="http://schemas.microsoft.com/office/powerpoint/2010/main" val="1690963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856984" cy="6408712"/>
          </a:xfrm>
        </p:spPr>
        <p:txBody>
          <a:bodyPr>
            <a:normAutofit/>
          </a:bodyPr>
          <a:lstStyle/>
          <a:p>
            <a:pPr marL="0" indent="0" algn="just">
              <a:buNone/>
            </a:pPr>
            <a:r>
              <a:rPr lang="ar-IQ" b="1" dirty="0" smtClean="0"/>
              <a:t> أسس </a:t>
            </a:r>
            <a:r>
              <a:rPr lang="ar-IQ" b="1" dirty="0"/>
              <a:t>عامة لمهارة السيطرة على الكرة </a:t>
            </a:r>
            <a:endParaRPr lang="ar-IQ" b="1" dirty="0" smtClean="0"/>
          </a:p>
          <a:p>
            <a:pPr marL="0" indent="0" algn="just">
              <a:buNone/>
            </a:pPr>
            <a:endParaRPr lang="en-US" dirty="0"/>
          </a:p>
          <a:p>
            <a:pPr marL="0" indent="0" algn="just">
              <a:buNone/>
            </a:pPr>
            <a:r>
              <a:rPr lang="ar-IQ" dirty="0"/>
              <a:t>1- ان يتمتع اللاعب بدرجة عالية من الاحساس بالكرة عليها . </a:t>
            </a:r>
            <a:endParaRPr lang="en-US" dirty="0"/>
          </a:p>
          <a:p>
            <a:pPr marL="0" indent="0" algn="just">
              <a:buNone/>
            </a:pPr>
            <a:r>
              <a:rPr lang="ar-IQ" dirty="0"/>
              <a:t>2- القدرة على اتخاذ القرار السريع قبل السيطرة  واستخدام أفضل الطرق تبعاً للموقف المواجه . </a:t>
            </a:r>
            <a:endParaRPr lang="en-US" dirty="0"/>
          </a:p>
          <a:p>
            <a:pPr marL="0" indent="0" algn="just">
              <a:buNone/>
            </a:pPr>
            <a:r>
              <a:rPr lang="ar-IQ" dirty="0"/>
              <a:t>3- التمتع بإمكانية عالية في توقيت حركة الكرة والتحرك نحو المكان الذي تأتي منه الكرة . </a:t>
            </a:r>
            <a:endParaRPr lang="en-US" dirty="0"/>
          </a:p>
          <a:p>
            <a:pPr marL="0" indent="0" algn="just">
              <a:buNone/>
            </a:pPr>
            <a:r>
              <a:rPr lang="ar-IQ" dirty="0"/>
              <a:t>4- ضرورة عدم الابتعاد عن الكرة كثيراً من اللازم لحظة السيطرة عليها . </a:t>
            </a:r>
            <a:endParaRPr lang="en-US" dirty="0"/>
          </a:p>
          <a:p>
            <a:pPr marL="0" indent="0" algn="just">
              <a:buNone/>
            </a:pPr>
            <a:r>
              <a:rPr lang="ar-IQ" dirty="0"/>
              <a:t>5- ضرورة استرخاء اجزاء الجسم المستخدمة لحظة السيطرة على الكرة . </a:t>
            </a:r>
            <a:endParaRPr lang="en-US" dirty="0"/>
          </a:p>
        </p:txBody>
      </p:sp>
    </p:spTree>
    <p:extLst>
      <p:ext uri="{BB962C8B-B14F-4D97-AF65-F5344CB8AC3E}">
        <p14:creationId xmlns:p14="http://schemas.microsoft.com/office/powerpoint/2010/main" val="1739081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480720"/>
          </a:xfrm>
        </p:spPr>
        <p:txBody>
          <a:bodyPr/>
          <a:lstStyle/>
          <a:p>
            <a:pPr marL="0" indent="0" algn="just">
              <a:buNone/>
            </a:pPr>
            <a:r>
              <a:rPr lang="ar-IQ" dirty="0" smtClean="0"/>
              <a:t> </a:t>
            </a:r>
            <a:r>
              <a:rPr lang="ar-IQ" b="1" dirty="0" smtClean="0"/>
              <a:t>طريقة الاداء : </a:t>
            </a:r>
            <a:endParaRPr lang="en-US" dirty="0" smtClean="0"/>
          </a:p>
          <a:p>
            <a:pPr marL="0" indent="0" algn="just">
              <a:buNone/>
            </a:pPr>
            <a:r>
              <a:rPr lang="ar-IQ" dirty="0" smtClean="0"/>
              <a:t>1- يقوم اللاعب بثني رجل الارتكاز من مفصل الركبة بدون   تصلب . </a:t>
            </a:r>
            <a:endParaRPr lang="en-US" dirty="0" smtClean="0"/>
          </a:p>
          <a:p>
            <a:pPr marL="0" indent="0" algn="just">
              <a:buNone/>
            </a:pPr>
            <a:r>
              <a:rPr lang="ar-IQ" dirty="0" smtClean="0"/>
              <a:t>2- تهيئة الجزء الذي سيستقبل الكرة عن طريق القيام بحركة إعداد في اتجاه الكرة القادمة إليه . </a:t>
            </a:r>
            <a:endParaRPr lang="en-US" dirty="0" smtClean="0"/>
          </a:p>
          <a:p>
            <a:pPr marL="0" indent="0" algn="just">
              <a:buNone/>
            </a:pPr>
            <a:r>
              <a:rPr lang="ar-IQ" dirty="0" smtClean="0"/>
              <a:t>3- القيام بحركة رجوعية الى الخلف للمساعدة في امتصاص سرعة الكرة والسيطرة عليها . </a:t>
            </a:r>
            <a:endParaRPr lang="en-US" dirty="0" smtClean="0"/>
          </a:p>
          <a:p>
            <a:pPr marL="0" indent="0" algn="just">
              <a:buNone/>
            </a:pPr>
            <a:r>
              <a:rPr lang="ar-IQ" dirty="0" smtClean="0"/>
              <a:t>4- رفع الذراعين للجانب للمحافظة على التوازن . </a:t>
            </a:r>
            <a:endParaRPr lang="en-US" dirty="0" smtClean="0"/>
          </a:p>
          <a:p>
            <a:pPr marL="0" indent="0" algn="just">
              <a:buNone/>
            </a:pPr>
            <a:r>
              <a:rPr lang="ar-IQ" dirty="0" smtClean="0"/>
              <a:t>5- يكون نظر اللاعب على الكرة اثناء لحظة استلامها والسيطرة عليها . </a:t>
            </a:r>
            <a:endParaRPr lang="en-US" dirty="0" smtClean="0"/>
          </a:p>
          <a:p>
            <a:pPr marL="0" indent="0" algn="just">
              <a:buNone/>
            </a:pPr>
            <a:r>
              <a:rPr lang="ar-IQ" dirty="0" smtClean="0"/>
              <a:t>6- قيام اللاعب بحماية الكرة بجسمه اثناء السيطرة عليها . </a:t>
            </a:r>
            <a:endParaRPr lang="en-US" dirty="0" smtClean="0"/>
          </a:p>
          <a:p>
            <a:pPr algn="just"/>
            <a:endParaRPr lang="ar-IQ" dirty="0" smtClean="0"/>
          </a:p>
          <a:p>
            <a:pPr marL="0" indent="0">
              <a:buNone/>
            </a:pPr>
            <a:endParaRPr lang="ar-IQ" dirty="0"/>
          </a:p>
        </p:txBody>
      </p:sp>
    </p:spTree>
    <p:extLst>
      <p:ext uri="{BB962C8B-B14F-4D97-AF65-F5344CB8AC3E}">
        <p14:creationId xmlns:p14="http://schemas.microsoft.com/office/powerpoint/2010/main" val="2679212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480720"/>
          </a:xfrm>
        </p:spPr>
        <p:txBody>
          <a:bodyPr/>
          <a:lstStyle/>
          <a:p>
            <a:pPr marL="0" indent="0" algn="just">
              <a:buNone/>
            </a:pPr>
            <a:r>
              <a:rPr lang="ar-IQ" b="1" dirty="0" smtClean="0"/>
              <a:t> الأخطاء </a:t>
            </a:r>
            <a:r>
              <a:rPr lang="ar-IQ" b="1" dirty="0"/>
              <a:t>الشائعة لمهارة السيطرة على الكرة </a:t>
            </a:r>
            <a:r>
              <a:rPr lang="ar-IQ" b="1" dirty="0" smtClean="0"/>
              <a:t>:</a:t>
            </a:r>
          </a:p>
          <a:p>
            <a:pPr marL="0" indent="0" algn="just">
              <a:buNone/>
            </a:pPr>
            <a:endParaRPr lang="en-US" dirty="0"/>
          </a:p>
          <a:p>
            <a:pPr marL="0" indent="0" algn="just">
              <a:buNone/>
            </a:pPr>
            <a:r>
              <a:rPr lang="ar-IQ" dirty="0"/>
              <a:t>1- عدم اتخاذ الوضع الصحيح للجسم أو الجزء المراد السيطرة </a:t>
            </a:r>
            <a:r>
              <a:rPr lang="ar-IQ" dirty="0" smtClean="0"/>
              <a:t>  فيه </a:t>
            </a:r>
            <a:r>
              <a:rPr lang="ar-IQ" dirty="0"/>
              <a:t>. </a:t>
            </a:r>
            <a:endParaRPr lang="en-US" dirty="0"/>
          </a:p>
          <a:p>
            <a:pPr marL="0" indent="0" algn="just">
              <a:buNone/>
            </a:pPr>
            <a:r>
              <a:rPr lang="ar-IQ" dirty="0"/>
              <a:t>2- عدم تقدير مكان اتجاه سقوط الكرة . </a:t>
            </a:r>
            <a:endParaRPr lang="en-US" dirty="0"/>
          </a:p>
          <a:p>
            <a:pPr marL="0" indent="0" algn="just">
              <a:buNone/>
            </a:pPr>
            <a:r>
              <a:rPr lang="ar-IQ" dirty="0"/>
              <a:t>3- ثبات اللاعب لانتظار الكرة لتصل اليه وعدم التحرك </a:t>
            </a:r>
            <a:r>
              <a:rPr lang="ar-IQ" dirty="0" smtClean="0"/>
              <a:t>  لاستقبالها </a:t>
            </a:r>
            <a:r>
              <a:rPr lang="ar-IQ" dirty="0"/>
              <a:t>. </a:t>
            </a:r>
            <a:endParaRPr lang="en-US" dirty="0"/>
          </a:p>
          <a:p>
            <a:pPr marL="0" indent="0" algn="just">
              <a:buNone/>
            </a:pPr>
            <a:r>
              <a:rPr lang="ar-IQ" dirty="0"/>
              <a:t>4- عدم ثني الركبة بالشكل الصحيح وعدم ميل الجذع للأمام </a:t>
            </a:r>
            <a:r>
              <a:rPr lang="ar-IQ" dirty="0" smtClean="0"/>
              <a:t>      أو </a:t>
            </a:r>
            <a:r>
              <a:rPr lang="ar-IQ" dirty="0"/>
              <a:t>الخلف لامتصاص زخم الكرة . </a:t>
            </a:r>
            <a:endParaRPr lang="en-US" dirty="0"/>
          </a:p>
          <a:p>
            <a:pPr marL="0" indent="0" algn="just">
              <a:buNone/>
            </a:pPr>
            <a:r>
              <a:rPr lang="ar-IQ" dirty="0"/>
              <a:t>5- عدم وضع القدمين بالشكل المطلوب مما يؤدي الى فقدان التوازن . </a:t>
            </a:r>
          </a:p>
        </p:txBody>
      </p:sp>
    </p:spTree>
    <p:extLst>
      <p:ext uri="{BB962C8B-B14F-4D97-AF65-F5344CB8AC3E}">
        <p14:creationId xmlns:p14="http://schemas.microsoft.com/office/powerpoint/2010/main" val="1492154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480720"/>
          </a:xfrm>
        </p:spPr>
        <p:txBody>
          <a:bodyPr>
            <a:normAutofit fontScale="85000" lnSpcReduction="20000"/>
          </a:bodyPr>
          <a:lstStyle/>
          <a:p>
            <a:pPr marL="0" indent="0" algn="just">
              <a:buNone/>
            </a:pPr>
            <a:endParaRPr lang="ar-IQ" b="1" dirty="0" smtClean="0"/>
          </a:p>
          <a:p>
            <a:pPr marL="0" indent="0" algn="just">
              <a:buNone/>
            </a:pPr>
            <a:r>
              <a:rPr lang="ar-IQ" b="1" dirty="0" smtClean="0"/>
              <a:t>أنواع الإخماد </a:t>
            </a:r>
            <a:r>
              <a:rPr lang="ar-IQ" b="1" dirty="0"/>
              <a:t>أو السيطرة على الكرة :</a:t>
            </a:r>
            <a:endParaRPr lang="en-US" dirty="0"/>
          </a:p>
          <a:p>
            <a:pPr marL="0" indent="0" algn="just">
              <a:buNone/>
            </a:pPr>
            <a:r>
              <a:rPr lang="ar-IQ" b="1" dirty="0">
                <a:solidFill>
                  <a:srgbClr val="00B050"/>
                </a:solidFill>
              </a:rPr>
              <a:t>1- استلام الكرة </a:t>
            </a:r>
            <a:endParaRPr lang="en-US" dirty="0">
              <a:solidFill>
                <a:srgbClr val="00B050"/>
              </a:solidFill>
            </a:endParaRPr>
          </a:p>
          <a:p>
            <a:pPr marL="0" indent="0" algn="just">
              <a:buNone/>
            </a:pPr>
            <a:r>
              <a:rPr lang="ar-IQ" dirty="0"/>
              <a:t>يستخدم هذا النوع من السيطرة على الكرة المتدحرجة على </a:t>
            </a:r>
            <a:r>
              <a:rPr lang="ar-IQ" dirty="0" smtClean="0"/>
              <a:t>الأرض </a:t>
            </a:r>
            <a:r>
              <a:rPr lang="ar-IQ" dirty="0"/>
              <a:t>، ويقوم اللاعب بوضعها تحت سيطرته عن طريق تقديم الجزء المستخدم في استلام الكرة وسحبه للخلف بمجرد ملامسته لها ، ومن </a:t>
            </a:r>
            <a:r>
              <a:rPr lang="ar-IQ" dirty="0" smtClean="0"/>
              <a:t>أهم </a:t>
            </a:r>
            <a:r>
              <a:rPr lang="ar-IQ" dirty="0"/>
              <a:t>الاجزاء المستخدمة في ذلك هي : </a:t>
            </a:r>
            <a:endParaRPr lang="en-US" dirty="0"/>
          </a:p>
          <a:p>
            <a:pPr marL="0" indent="0" algn="just">
              <a:buNone/>
            </a:pPr>
            <a:r>
              <a:rPr lang="ar-IQ" b="1" dirty="0" smtClean="0"/>
              <a:t>أ - </a:t>
            </a:r>
            <a:r>
              <a:rPr lang="ar-IQ" b="1" dirty="0"/>
              <a:t>داخل القدم :</a:t>
            </a:r>
            <a:r>
              <a:rPr lang="ar-IQ" dirty="0"/>
              <a:t> ويعد هذا النوع أكثر الأنواع استخداماً لسهولة السيطرة على الكرة بسبب كبر المساحة المستخدمة في الاستلام وإمكانية التحكم فيها إذ إن تقوس باطن القدم وتحدب الكرة يؤديان الى الدقة في التوجيه وحسن التقدير . </a:t>
            </a:r>
            <a:endParaRPr lang="en-US" dirty="0"/>
          </a:p>
          <a:p>
            <a:pPr marL="0" indent="0" algn="just">
              <a:buNone/>
            </a:pPr>
            <a:r>
              <a:rPr lang="ar-IQ" b="1" dirty="0" smtClean="0"/>
              <a:t>ب - </a:t>
            </a:r>
            <a:r>
              <a:rPr lang="ar-IQ" b="1" dirty="0"/>
              <a:t>مقدمة القدم </a:t>
            </a:r>
            <a:endParaRPr lang="en-US" dirty="0"/>
          </a:p>
          <a:p>
            <a:pPr marL="0" indent="0" algn="just">
              <a:buNone/>
            </a:pPr>
            <a:r>
              <a:rPr lang="ar-IQ" dirty="0"/>
              <a:t>ويستخدم هذا الجزء في استخدام الكرة المتدحرجة التي تكون في مستوى أعلى من الارض قليلاً . </a:t>
            </a:r>
            <a:endParaRPr lang="en-US" dirty="0"/>
          </a:p>
          <a:p>
            <a:pPr marL="0" indent="0" algn="just">
              <a:buNone/>
            </a:pPr>
            <a:r>
              <a:rPr lang="ar-IQ" b="1" dirty="0" smtClean="0"/>
              <a:t>ج - </a:t>
            </a:r>
            <a:r>
              <a:rPr lang="ar-IQ" b="1" dirty="0"/>
              <a:t>خارج القدم </a:t>
            </a:r>
            <a:endParaRPr lang="en-US" dirty="0"/>
          </a:p>
          <a:p>
            <a:pPr marL="0" indent="0" algn="just">
              <a:buNone/>
            </a:pPr>
            <a:r>
              <a:rPr lang="ar-IQ" dirty="0"/>
              <a:t>يستخدم هذا الجزء عندما تكون الكرة قادمة من اتجاه جانبي أو من الأعلى والأمام . </a:t>
            </a:r>
          </a:p>
        </p:txBody>
      </p:sp>
    </p:spTree>
    <p:extLst>
      <p:ext uri="{BB962C8B-B14F-4D97-AF65-F5344CB8AC3E}">
        <p14:creationId xmlns:p14="http://schemas.microsoft.com/office/powerpoint/2010/main" val="1413899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480720"/>
          </a:xfrm>
        </p:spPr>
        <p:txBody>
          <a:bodyPr/>
          <a:lstStyle/>
          <a:p>
            <a:pPr marL="0" indent="0" algn="just">
              <a:buNone/>
            </a:pPr>
            <a:endParaRPr lang="ar-IQ" b="1" dirty="0" smtClean="0">
              <a:solidFill>
                <a:srgbClr val="00B050"/>
              </a:solidFill>
            </a:endParaRPr>
          </a:p>
          <a:p>
            <a:pPr marL="0" indent="0" algn="just">
              <a:buNone/>
            </a:pPr>
            <a:r>
              <a:rPr lang="ar-IQ" b="1" dirty="0" smtClean="0">
                <a:solidFill>
                  <a:srgbClr val="00B050"/>
                </a:solidFill>
              </a:rPr>
              <a:t>2- </a:t>
            </a:r>
            <a:r>
              <a:rPr lang="ar-IQ" b="1" dirty="0">
                <a:solidFill>
                  <a:srgbClr val="00B050"/>
                </a:solidFill>
              </a:rPr>
              <a:t>إخماد الكرة (الكتم) </a:t>
            </a:r>
            <a:endParaRPr lang="en-US" dirty="0">
              <a:solidFill>
                <a:srgbClr val="00B050"/>
              </a:solidFill>
            </a:endParaRPr>
          </a:p>
          <a:p>
            <a:pPr marL="0" indent="0" algn="just">
              <a:buNone/>
            </a:pPr>
            <a:r>
              <a:rPr lang="ar-IQ" dirty="0"/>
              <a:t> السيطرة على الكرة عندما تكون قادمة من أمام اللاعب ، وأهم الأجزاء المستخدمة في ذلك : </a:t>
            </a:r>
            <a:endParaRPr lang="en-US" dirty="0"/>
          </a:p>
          <a:p>
            <a:pPr marL="0" indent="0" algn="just">
              <a:buNone/>
            </a:pPr>
            <a:r>
              <a:rPr lang="ar-IQ" b="1" dirty="0" smtClean="0"/>
              <a:t>أ - </a:t>
            </a:r>
            <a:r>
              <a:rPr lang="ar-IQ" b="1" dirty="0"/>
              <a:t>بداخل القدم . </a:t>
            </a:r>
            <a:endParaRPr lang="en-US" dirty="0"/>
          </a:p>
          <a:p>
            <a:pPr marL="0" indent="0" algn="just">
              <a:buNone/>
            </a:pPr>
            <a:r>
              <a:rPr lang="ar-IQ" b="1" dirty="0" smtClean="0"/>
              <a:t>ب - </a:t>
            </a:r>
            <a:r>
              <a:rPr lang="ar-IQ" b="1" dirty="0"/>
              <a:t>خارج القدم </a:t>
            </a:r>
            <a:r>
              <a:rPr lang="ar-IQ" b="1" dirty="0" smtClean="0"/>
              <a:t>.</a:t>
            </a:r>
          </a:p>
          <a:p>
            <a:pPr marL="0" indent="0" algn="just">
              <a:buNone/>
            </a:pPr>
            <a:r>
              <a:rPr lang="ar-IQ" b="1" dirty="0" smtClean="0"/>
              <a:t> </a:t>
            </a:r>
            <a:endParaRPr lang="en-US" dirty="0"/>
          </a:p>
          <a:p>
            <a:pPr marL="0" indent="0" algn="just">
              <a:buNone/>
            </a:pPr>
            <a:r>
              <a:rPr lang="ar-IQ" b="1" dirty="0" smtClean="0"/>
              <a:t>ج - </a:t>
            </a:r>
            <a:r>
              <a:rPr lang="ar-IQ" b="1" dirty="0"/>
              <a:t>أسفل القدم :</a:t>
            </a:r>
            <a:r>
              <a:rPr lang="ar-IQ" dirty="0"/>
              <a:t> ويستخدم هذا النوع </a:t>
            </a:r>
            <a:r>
              <a:rPr lang="ar-IQ" dirty="0" smtClean="0"/>
              <a:t>الآخر </a:t>
            </a:r>
            <a:r>
              <a:rPr lang="ar-IQ" dirty="0"/>
              <a:t>عندما ينبغي على اللاعب السيطرة التامة على الكرة وبقاءها ثابتة تحت قدمه والتحكم بها حسب الموقف المطلوب . </a:t>
            </a:r>
            <a:endParaRPr lang="en-US" dirty="0"/>
          </a:p>
          <a:p>
            <a:pPr marL="0" indent="0" algn="just">
              <a:buNone/>
            </a:pPr>
            <a:r>
              <a:rPr lang="ar-IQ" dirty="0"/>
              <a:t> </a:t>
            </a:r>
            <a:endParaRPr lang="en-US" dirty="0"/>
          </a:p>
          <a:p>
            <a:pPr algn="just"/>
            <a:endParaRPr lang="ar-IQ" dirty="0"/>
          </a:p>
        </p:txBody>
      </p:sp>
    </p:spTree>
    <p:extLst>
      <p:ext uri="{BB962C8B-B14F-4D97-AF65-F5344CB8AC3E}">
        <p14:creationId xmlns:p14="http://schemas.microsoft.com/office/powerpoint/2010/main" val="2365701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856984" cy="6480720"/>
          </a:xfrm>
        </p:spPr>
        <p:txBody>
          <a:bodyPr>
            <a:normAutofit fontScale="85000" lnSpcReduction="10000"/>
          </a:bodyPr>
          <a:lstStyle/>
          <a:p>
            <a:pPr marL="0" indent="0" algn="just">
              <a:buNone/>
            </a:pPr>
            <a:endParaRPr lang="ar-IQ" dirty="0" smtClean="0"/>
          </a:p>
          <a:p>
            <a:pPr marL="0" indent="0" algn="just">
              <a:buNone/>
            </a:pPr>
            <a:r>
              <a:rPr lang="ar-IQ" dirty="0" smtClean="0">
                <a:solidFill>
                  <a:srgbClr val="00B050"/>
                </a:solidFill>
              </a:rPr>
              <a:t>3 </a:t>
            </a:r>
            <a:r>
              <a:rPr lang="ar-IQ" dirty="0">
                <a:solidFill>
                  <a:srgbClr val="00B050"/>
                </a:solidFill>
              </a:rPr>
              <a:t>- امتصاص الكرة </a:t>
            </a:r>
            <a:r>
              <a:rPr lang="ar-IQ" dirty="0" smtClean="0">
                <a:solidFill>
                  <a:srgbClr val="00B050"/>
                </a:solidFill>
              </a:rPr>
              <a:t>: </a:t>
            </a:r>
            <a:endParaRPr lang="en-US" dirty="0">
              <a:solidFill>
                <a:srgbClr val="00B050"/>
              </a:solidFill>
            </a:endParaRPr>
          </a:p>
          <a:p>
            <a:pPr marL="0" indent="0" algn="just">
              <a:buNone/>
            </a:pPr>
            <a:r>
              <a:rPr lang="ar-IQ" dirty="0"/>
              <a:t>وهو السيطرة على الكرة القادمة الى اللاعب بصورة عالية وجعلها تحت تصرفه عن طريق امتصاص قوة وسرعة حركة الكرة ويستخدم عدة </a:t>
            </a:r>
            <a:r>
              <a:rPr lang="ar-IQ" dirty="0" smtClean="0"/>
              <a:t>أنواع </a:t>
            </a:r>
            <a:r>
              <a:rPr lang="ar-IQ" dirty="0"/>
              <a:t>في امتصاص الكرة هي: </a:t>
            </a:r>
            <a:endParaRPr lang="en-US" dirty="0"/>
          </a:p>
          <a:p>
            <a:pPr marL="0" indent="0" algn="just">
              <a:buNone/>
            </a:pPr>
            <a:r>
              <a:rPr lang="ar-IQ" b="1" dirty="0" smtClean="0"/>
              <a:t>أ - </a:t>
            </a:r>
            <a:r>
              <a:rPr lang="ar-IQ" b="1" dirty="0"/>
              <a:t>بوجه القدم :</a:t>
            </a:r>
            <a:r>
              <a:rPr lang="ar-IQ" dirty="0"/>
              <a:t> امتصاص الكرة العالية بسرعة ودقة قبل وصول اللاعب المنافس للكرة ويحتاج هذا النوع الى احساس كبير من قدم اللاعب . </a:t>
            </a:r>
            <a:endParaRPr lang="en-US" dirty="0"/>
          </a:p>
          <a:p>
            <a:pPr marL="0" indent="0" algn="just">
              <a:buNone/>
            </a:pPr>
            <a:r>
              <a:rPr lang="ar-IQ" b="1" dirty="0" smtClean="0"/>
              <a:t>ب - </a:t>
            </a:r>
            <a:r>
              <a:rPr lang="ar-IQ" b="1" dirty="0"/>
              <a:t>بالفخذ :</a:t>
            </a:r>
            <a:r>
              <a:rPr lang="ar-IQ" dirty="0"/>
              <a:t> يستخدم هذا النوع لوجود لاعب منافس قريب عندما تكون الكرة هابطة نحو الفخذ </a:t>
            </a:r>
            <a:r>
              <a:rPr lang="ar-IQ" dirty="0" smtClean="0"/>
              <a:t>لأن </a:t>
            </a:r>
            <a:r>
              <a:rPr lang="ar-IQ" dirty="0"/>
              <a:t>الفخذ هو جزء عضلي طويل يتيح للاعب </a:t>
            </a:r>
            <a:r>
              <a:rPr lang="ar-IQ" dirty="0" smtClean="0"/>
              <a:t>إمكانية </a:t>
            </a:r>
            <a:r>
              <a:rPr lang="ar-IQ" dirty="0"/>
              <a:t>امتصاص الكرة السيطرة عليها بشكل صحيح . </a:t>
            </a:r>
            <a:endParaRPr lang="en-US" dirty="0"/>
          </a:p>
          <a:p>
            <a:pPr marL="0" indent="0" algn="just">
              <a:buNone/>
            </a:pPr>
            <a:r>
              <a:rPr lang="ar-IQ" b="1" dirty="0" smtClean="0"/>
              <a:t>ج - </a:t>
            </a:r>
            <a:r>
              <a:rPr lang="ar-IQ" b="1" dirty="0"/>
              <a:t>بالصدر :</a:t>
            </a:r>
            <a:r>
              <a:rPr lang="ar-IQ" dirty="0"/>
              <a:t> يستخدم عندما تكون الكرة في مستوى </a:t>
            </a:r>
            <a:r>
              <a:rPr lang="ar-IQ" dirty="0" smtClean="0"/>
              <a:t>ارتفاع </a:t>
            </a:r>
            <a:r>
              <a:rPr lang="ar-IQ" dirty="0"/>
              <a:t>الصدر ولم يتمكن من الرجوع للخلف للسيطرة على الكرة . </a:t>
            </a:r>
            <a:endParaRPr lang="en-US" dirty="0"/>
          </a:p>
          <a:p>
            <a:pPr marL="0" indent="0" algn="just">
              <a:buNone/>
            </a:pPr>
            <a:r>
              <a:rPr lang="ar-IQ" b="1" dirty="0" smtClean="0"/>
              <a:t>د - </a:t>
            </a:r>
            <a:r>
              <a:rPr lang="ar-IQ" b="1" dirty="0"/>
              <a:t>بالرأس :</a:t>
            </a:r>
            <a:r>
              <a:rPr lang="ar-IQ" dirty="0"/>
              <a:t> يستخدم عندما تأتي الكرة باتجاه اللاعب بصورة عالية وسريعة يكون اللاعب بمكان بعيدٍ عن المنافس يمكنه من ثني الركبتين وجعل الرأس </a:t>
            </a:r>
            <a:r>
              <a:rPr lang="ar-IQ" dirty="0" smtClean="0"/>
              <a:t>أسفل </a:t>
            </a:r>
            <a:r>
              <a:rPr lang="ar-IQ" dirty="0"/>
              <a:t>الكرة وسحبه للأسفل مع ملامسته للكرة . </a:t>
            </a:r>
            <a:endParaRPr lang="en-US" dirty="0"/>
          </a:p>
        </p:txBody>
      </p:sp>
    </p:spTree>
    <p:extLst>
      <p:ext uri="{BB962C8B-B14F-4D97-AF65-F5344CB8AC3E}">
        <p14:creationId xmlns:p14="http://schemas.microsoft.com/office/powerpoint/2010/main" val="59865963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633</Words>
  <Application>Microsoft Office PowerPoint</Application>
  <PresentationFormat>عرض على الشاشة (3:4)‏</PresentationFormat>
  <Paragraphs>56</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رابعاً : مهارة الإخماد أو السيطرة على الكرة  (skill put down or control the ball)</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رابعاً : مهارة الاخماد او السيطرة على الكرة  (skill put down or control the ball)</dc:title>
  <dc:creator>DR.Wael 2010</dc:creator>
  <cp:lastModifiedBy>DR.Wael 2010</cp:lastModifiedBy>
  <cp:revision>5</cp:revision>
  <dcterms:created xsi:type="dcterms:W3CDTF">2019-09-07T13:25:52Z</dcterms:created>
  <dcterms:modified xsi:type="dcterms:W3CDTF">2019-09-07T14:11:17Z</dcterms:modified>
</cp:coreProperties>
</file>